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8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70" r:id="rId14"/>
    <p:sldId id="269" r:id="rId15"/>
    <p:sldId id="275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D24A7-1CB6-41B1-B0AC-BED12A7E6E7B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9CFD527-EF24-49B6-A80B-F98DD5426E5D}">
      <dgm:prSet phldrT="[Tekst]"/>
      <dgm:spPr/>
      <dgm:t>
        <a:bodyPr/>
        <a:lstStyle/>
        <a:p>
          <a:endParaRPr lang="hr-HR" dirty="0"/>
        </a:p>
      </dgm:t>
    </dgm:pt>
    <dgm:pt modelId="{988E7347-601F-44EC-B0F2-7F1E50A65B27}" type="parTrans" cxnId="{0E1E0245-60E1-407E-90EB-49BAF0F5DC0C}">
      <dgm:prSet/>
      <dgm:spPr/>
      <dgm:t>
        <a:bodyPr/>
        <a:lstStyle/>
        <a:p>
          <a:endParaRPr lang="hr-HR"/>
        </a:p>
      </dgm:t>
    </dgm:pt>
    <dgm:pt modelId="{F8617CDE-1955-4521-954A-09988D7977EF}" type="sibTrans" cxnId="{0E1E0245-60E1-407E-90EB-49BAF0F5DC0C}">
      <dgm:prSet/>
      <dgm:spPr/>
      <dgm:t>
        <a:bodyPr/>
        <a:lstStyle/>
        <a:p>
          <a:endParaRPr lang="hr-HR"/>
        </a:p>
      </dgm:t>
    </dgm:pt>
    <dgm:pt modelId="{1527CFC4-B5A2-4EEE-ABEA-F72FC8088B1C}">
      <dgm:prSet/>
      <dgm:spPr/>
      <dgm:t>
        <a:bodyPr/>
        <a:lstStyle/>
        <a:p>
          <a:r>
            <a:rPr lang="en-US" b="0" i="0" dirty="0" smtClean="0"/>
            <a:t>Announcement of our project at the school library</a:t>
          </a:r>
          <a:endParaRPr lang="en-US" dirty="0"/>
        </a:p>
      </dgm:t>
    </dgm:pt>
    <dgm:pt modelId="{514A12B8-C574-436B-9765-B082D0F2F540}" type="parTrans" cxnId="{28DA91FA-FD38-4F69-8D45-833EB3BE765B}">
      <dgm:prSet/>
      <dgm:spPr/>
      <dgm:t>
        <a:bodyPr/>
        <a:lstStyle/>
        <a:p>
          <a:endParaRPr lang="hr-HR"/>
        </a:p>
      </dgm:t>
    </dgm:pt>
    <dgm:pt modelId="{0EACB7D3-C46F-4797-A67E-592B71D74199}" type="sibTrans" cxnId="{28DA91FA-FD38-4F69-8D45-833EB3BE765B}">
      <dgm:prSet/>
      <dgm:spPr/>
      <dgm:t>
        <a:bodyPr/>
        <a:lstStyle/>
        <a:p>
          <a:endParaRPr lang="hr-HR"/>
        </a:p>
      </dgm:t>
    </dgm:pt>
    <dgm:pt modelId="{1BCA916E-0AF1-4636-90EE-6BA745A864CA}" type="pres">
      <dgm:prSet presAssocID="{BA8D24A7-1CB6-41B1-B0AC-BED12A7E6E7B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60440D52-C5BD-4B08-B587-C7AF3BB9ACA5}" type="pres">
      <dgm:prSet presAssocID="{29CFD527-EF24-49B6-A80B-F98DD5426E5D}" presName="composite" presStyleCnt="0"/>
      <dgm:spPr/>
    </dgm:pt>
    <dgm:pt modelId="{5C313428-B8A2-4830-AE8E-8ACE81BBA9D4}" type="pres">
      <dgm:prSet presAssocID="{29CFD527-EF24-49B6-A80B-F98DD5426E5D}" presName="Image" presStyleLbl="alignNode1" presStyleIdx="0" presStyleCnt="2" custScaleX="110257" custLinFactX="38076" custLinFactNeighborX="100000" custLinFactNeighborY="24293"/>
      <dgm:spPr>
        <a:ln w="76200">
          <a:solidFill>
            <a:schemeClr val="tx2">
              <a:lumMod val="60000"/>
              <a:lumOff val="40000"/>
            </a:schemeClr>
          </a:solidFill>
        </a:ln>
      </dgm:spPr>
    </dgm:pt>
    <dgm:pt modelId="{79BFE4EE-554F-44BB-9AEF-217A54A9FB96}" type="pres">
      <dgm:prSet presAssocID="{29CFD527-EF24-49B6-A80B-F98DD5426E5D}" presName="Parent" presStyleLbl="revTx" presStyleIdx="0" presStyleCnt="2" custLinFactNeighborX="-41024" custLinFactNeighborY="12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F583A1-6287-4E1E-BD7C-1DE4ED2FFCED}" type="pres">
      <dgm:prSet presAssocID="{F8617CDE-1955-4521-954A-09988D7977EF}" presName="sibTrans" presStyleCnt="0"/>
      <dgm:spPr/>
    </dgm:pt>
    <dgm:pt modelId="{A86A6E1D-9291-4F62-B32E-BECBE154F81C}" type="pres">
      <dgm:prSet presAssocID="{1527CFC4-B5A2-4EEE-ABEA-F72FC8088B1C}" presName="composite" presStyleCnt="0"/>
      <dgm:spPr/>
    </dgm:pt>
    <dgm:pt modelId="{311212C6-3604-4A46-80F4-6E5DFA5BE410}" type="pres">
      <dgm:prSet presAssocID="{1527CFC4-B5A2-4EEE-ABEA-F72FC8088B1C}" presName="Image" presStyleLbl="alignNode1" presStyleIdx="1" presStyleCnt="2" custAng="10800000" custFlipVert="1" custFlipHor="1" custScaleX="284789" custScaleY="258181" custLinFactNeighborX="-10356" custLinFactNeighborY="-117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00CFF71-58D9-41EE-BDB8-63F5CC42A584}" type="pres">
      <dgm:prSet presAssocID="{1527CFC4-B5A2-4EEE-ABEA-F72FC8088B1C}" presName="Parent" presStyleLbl="revTx" presStyleIdx="1" presStyleCnt="2" custScaleX="385640" custScaleY="270206" custLinFactX="-389511" custLinFactNeighborX="-400000" custLinFactNeighborY="-135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DA91FA-FD38-4F69-8D45-833EB3BE765B}" srcId="{BA8D24A7-1CB6-41B1-B0AC-BED12A7E6E7B}" destId="{1527CFC4-B5A2-4EEE-ABEA-F72FC8088B1C}" srcOrd="1" destOrd="0" parTransId="{514A12B8-C574-436B-9765-B082D0F2F540}" sibTransId="{0EACB7D3-C46F-4797-A67E-592B71D74199}"/>
    <dgm:cxn modelId="{D409CDC8-0B4C-43D4-AB5E-7F603A042AEA}" type="presOf" srcId="{BA8D24A7-1CB6-41B1-B0AC-BED12A7E6E7B}" destId="{1BCA916E-0AF1-4636-90EE-6BA745A864CA}" srcOrd="0" destOrd="0" presId="urn:microsoft.com/office/officeart/2008/layout/PictureAccentBlocks"/>
    <dgm:cxn modelId="{0E1E0245-60E1-407E-90EB-49BAF0F5DC0C}" srcId="{BA8D24A7-1CB6-41B1-B0AC-BED12A7E6E7B}" destId="{29CFD527-EF24-49B6-A80B-F98DD5426E5D}" srcOrd="0" destOrd="0" parTransId="{988E7347-601F-44EC-B0F2-7F1E50A65B27}" sibTransId="{F8617CDE-1955-4521-954A-09988D7977EF}"/>
    <dgm:cxn modelId="{6ED215F3-797A-4B44-97C5-034A4448F2D2}" type="presOf" srcId="{1527CFC4-B5A2-4EEE-ABEA-F72FC8088B1C}" destId="{E00CFF71-58D9-41EE-BDB8-63F5CC42A584}" srcOrd="0" destOrd="0" presId="urn:microsoft.com/office/officeart/2008/layout/PictureAccentBlocks"/>
    <dgm:cxn modelId="{FE42AB61-AB99-4930-810F-3193EAC5FF06}" type="presOf" srcId="{29CFD527-EF24-49B6-A80B-F98DD5426E5D}" destId="{79BFE4EE-554F-44BB-9AEF-217A54A9FB96}" srcOrd="0" destOrd="0" presId="urn:microsoft.com/office/officeart/2008/layout/PictureAccentBlocks"/>
    <dgm:cxn modelId="{EF69CF7F-33FB-4B2F-9FA5-3CC18A1A5D2B}" type="presParOf" srcId="{1BCA916E-0AF1-4636-90EE-6BA745A864CA}" destId="{60440D52-C5BD-4B08-B587-C7AF3BB9ACA5}" srcOrd="0" destOrd="0" presId="urn:microsoft.com/office/officeart/2008/layout/PictureAccentBlocks"/>
    <dgm:cxn modelId="{17CB062C-D7CA-4CBC-8505-E646A0C3B3BB}" type="presParOf" srcId="{60440D52-C5BD-4B08-B587-C7AF3BB9ACA5}" destId="{5C313428-B8A2-4830-AE8E-8ACE81BBA9D4}" srcOrd="0" destOrd="0" presId="urn:microsoft.com/office/officeart/2008/layout/PictureAccentBlocks"/>
    <dgm:cxn modelId="{64E84434-7952-45FD-A14B-6F2BCE7DD49E}" type="presParOf" srcId="{60440D52-C5BD-4B08-B587-C7AF3BB9ACA5}" destId="{79BFE4EE-554F-44BB-9AEF-217A54A9FB96}" srcOrd="1" destOrd="0" presId="urn:microsoft.com/office/officeart/2008/layout/PictureAccentBlocks"/>
    <dgm:cxn modelId="{298FF712-B17B-4194-BF18-098F714CE64F}" type="presParOf" srcId="{1BCA916E-0AF1-4636-90EE-6BA745A864CA}" destId="{7CF583A1-6287-4E1E-BD7C-1DE4ED2FFCED}" srcOrd="1" destOrd="0" presId="urn:microsoft.com/office/officeart/2008/layout/PictureAccentBlocks"/>
    <dgm:cxn modelId="{E16E3636-9721-47BF-BEFC-86C638ECFD3C}" type="presParOf" srcId="{1BCA916E-0AF1-4636-90EE-6BA745A864CA}" destId="{A86A6E1D-9291-4F62-B32E-BECBE154F81C}" srcOrd="2" destOrd="0" presId="urn:microsoft.com/office/officeart/2008/layout/PictureAccentBlocks"/>
    <dgm:cxn modelId="{C803D40D-1BD4-4A4C-B6F7-6826700704B4}" type="presParOf" srcId="{A86A6E1D-9291-4F62-B32E-BECBE154F81C}" destId="{311212C6-3604-4A46-80F4-6E5DFA5BE410}" srcOrd="0" destOrd="0" presId="urn:microsoft.com/office/officeart/2008/layout/PictureAccentBlocks"/>
    <dgm:cxn modelId="{72BD10CC-A0C7-4BDA-85D4-80D48C8D59B4}" type="presParOf" srcId="{A86A6E1D-9291-4F62-B32E-BECBE154F81C}" destId="{E00CFF71-58D9-41EE-BDB8-63F5CC42A584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0F1D2-21FA-4DEC-8CE4-682130497FE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38FCAC9-2A06-4740-95DD-CB8F6201A031}">
      <dgm:prSet phldrT="[Tekst]" phldr="1"/>
      <dgm:spPr/>
      <dgm:t>
        <a:bodyPr/>
        <a:lstStyle/>
        <a:p>
          <a:endParaRPr lang="hr-HR" dirty="0"/>
        </a:p>
      </dgm:t>
    </dgm:pt>
    <dgm:pt modelId="{1C81136C-ABE7-4085-B9BF-81ABB21F39A4}" type="sibTrans" cxnId="{A67DF8DD-BFB4-4682-84A0-AD5B8871E6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hr-HR"/>
        </a:p>
      </dgm:t>
    </dgm:pt>
    <dgm:pt modelId="{5B980252-F1AB-4FE1-AACE-E3DD4F18E468}" type="parTrans" cxnId="{A67DF8DD-BFB4-4682-84A0-AD5B8871E6C4}">
      <dgm:prSet/>
      <dgm:spPr/>
      <dgm:t>
        <a:bodyPr/>
        <a:lstStyle/>
        <a:p>
          <a:endParaRPr lang="hr-HR"/>
        </a:p>
      </dgm:t>
    </dgm:pt>
    <dgm:pt modelId="{3E21579A-EC99-418D-8EA6-174C5606DCD1}" type="pres">
      <dgm:prSet presAssocID="{1510F1D2-21FA-4DEC-8CE4-682130497FEC}" presName="Name0" presStyleCnt="0">
        <dgm:presLayoutVars>
          <dgm:dir/>
        </dgm:presLayoutVars>
      </dgm:prSet>
      <dgm:spPr/>
    </dgm:pt>
    <dgm:pt modelId="{74D9C2C4-7A94-4E16-8C41-E8A0757681DF}" type="pres">
      <dgm:prSet presAssocID="{1C81136C-ABE7-4085-B9BF-81ABB21F39A4}" presName="picture_1" presStyleLbl="bgImgPlace1" presStyleIdx="0" presStyleCnt="1" custLinFactNeighborX="-3909" custLinFactNeighborY="-757"/>
      <dgm:spPr/>
      <dgm:t>
        <a:bodyPr/>
        <a:lstStyle/>
        <a:p>
          <a:endParaRPr lang="hr-HR"/>
        </a:p>
      </dgm:t>
    </dgm:pt>
    <dgm:pt modelId="{3B7AD669-193E-4D13-8123-25CE71847B43}" type="pres">
      <dgm:prSet presAssocID="{438FCAC9-2A06-4740-95DD-CB8F6201A031}" presName="text_1" presStyleLbl="node1" presStyleIdx="0" presStyleCnt="0" custScaleX="15205" custScaleY="1871" custLinFactY="2946" custLinFactNeighborX="86358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2DAA14-B458-4FE1-B025-E4769CE325B0}" type="pres">
      <dgm:prSet presAssocID="{1510F1D2-21FA-4DEC-8CE4-682130497FEC}" presName="maxNode" presStyleCnt="0"/>
      <dgm:spPr/>
    </dgm:pt>
    <dgm:pt modelId="{0D7C9017-671E-4013-BDF6-F0E263936774}" type="pres">
      <dgm:prSet presAssocID="{1510F1D2-21FA-4DEC-8CE4-682130497FEC}" presName="Name33" presStyleCnt="0"/>
      <dgm:spPr/>
    </dgm:pt>
  </dgm:ptLst>
  <dgm:cxnLst>
    <dgm:cxn modelId="{1D2BEA53-ACB9-41FB-A8F6-83D674917F16}" type="presOf" srcId="{1510F1D2-21FA-4DEC-8CE4-682130497FEC}" destId="{3E21579A-EC99-418D-8EA6-174C5606DCD1}" srcOrd="0" destOrd="0" presId="urn:microsoft.com/office/officeart/2008/layout/AccentedPicture"/>
    <dgm:cxn modelId="{6A6E04BE-32C9-417E-A934-9B87E225D9DE}" type="presOf" srcId="{438FCAC9-2A06-4740-95DD-CB8F6201A031}" destId="{3B7AD669-193E-4D13-8123-25CE71847B43}" srcOrd="0" destOrd="0" presId="urn:microsoft.com/office/officeart/2008/layout/AccentedPicture"/>
    <dgm:cxn modelId="{A67DF8DD-BFB4-4682-84A0-AD5B8871E6C4}" srcId="{1510F1D2-21FA-4DEC-8CE4-682130497FEC}" destId="{438FCAC9-2A06-4740-95DD-CB8F6201A031}" srcOrd="0" destOrd="0" parTransId="{5B980252-F1AB-4FE1-AACE-E3DD4F18E468}" sibTransId="{1C81136C-ABE7-4085-B9BF-81ABB21F39A4}"/>
    <dgm:cxn modelId="{9F9A59BF-43F2-4A58-8B07-30FF2E95C7E4}" type="presOf" srcId="{1C81136C-ABE7-4085-B9BF-81ABB21F39A4}" destId="{74D9C2C4-7A94-4E16-8C41-E8A0757681DF}" srcOrd="0" destOrd="0" presId="urn:microsoft.com/office/officeart/2008/layout/AccentedPicture"/>
    <dgm:cxn modelId="{FC06501C-E99C-46B6-B1B0-DFF519148AC5}" type="presParOf" srcId="{3E21579A-EC99-418D-8EA6-174C5606DCD1}" destId="{74D9C2C4-7A94-4E16-8C41-E8A0757681DF}" srcOrd="0" destOrd="0" presId="urn:microsoft.com/office/officeart/2008/layout/AccentedPicture"/>
    <dgm:cxn modelId="{EDB23104-2141-42E2-BB07-0F159A14D38F}" type="presParOf" srcId="{3E21579A-EC99-418D-8EA6-174C5606DCD1}" destId="{3B7AD669-193E-4D13-8123-25CE71847B43}" srcOrd="1" destOrd="0" presId="urn:microsoft.com/office/officeart/2008/layout/AccentedPicture"/>
    <dgm:cxn modelId="{38A852C3-1DBC-4495-ACC8-3D54C135F776}" type="presParOf" srcId="{3E21579A-EC99-418D-8EA6-174C5606DCD1}" destId="{C92DAA14-B458-4FE1-B025-E4769CE325B0}" srcOrd="2" destOrd="0" presId="urn:microsoft.com/office/officeart/2008/layout/AccentedPicture"/>
    <dgm:cxn modelId="{3D142956-8C29-4355-8545-FE3970C7194B}" type="presParOf" srcId="{C92DAA14-B458-4FE1-B025-E4769CE325B0}" destId="{0D7C9017-671E-4013-BDF6-F0E26393677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98517-E671-44C4-9CAC-2AAB978DEECD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8CECE77D-3BB1-4A2E-B0C4-3096820458EF}">
      <dgm:prSet phldrT="[Tekst]"/>
      <dgm:spPr>
        <a:solidFill>
          <a:schemeClr val="tx2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hr-HR" dirty="0" err="1" smtClean="0">
              <a:solidFill>
                <a:schemeClr val="bg2">
                  <a:lumMod val="25000"/>
                </a:schemeClr>
              </a:solidFill>
            </a:rPr>
            <a:t>School</a:t>
          </a:r>
          <a:r>
            <a:rPr lang="hr-HR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hr-HR" dirty="0" err="1" smtClean="0">
              <a:solidFill>
                <a:schemeClr val="bg2">
                  <a:lumMod val="25000"/>
                </a:schemeClr>
              </a:solidFill>
            </a:rPr>
            <a:t>library</a:t>
          </a:r>
          <a:r>
            <a:rPr lang="hr-HR" dirty="0" smtClean="0">
              <a:solidFill>
                <a:schemeClr val="bg2">
                  <a:lumMod val="25000"/>
                </a:schemeClr>
              </a:solidFill>
            </a:rPr>
            <a:t> is </a:t>
          </a:r>
          <a:r>
            <a:rPr lang="hr-HR" dirty="0" err="1" smtClean="0">
              <a:solidFill>
                <a:schemeClr val="bg2">
                  <a:lumMod val="25000"/>
                </a:schemeClr>
              </a:solidFill>
            </a:rPr>
            <a:t>ready</a:t>
          </a:r>
          <a:r>
            <a:rPr lang="hr-HR" dirty="0" smtClean="0">
              <a:solidFill>
                <a:schemeClr val="bg2">
                  <a:lumMod val="25000"/>
                </a:schemeClr>
              </a:solidFill>
            </a:rPr>
            <a:t> for Christmas</a:t>
          </a:r>
          <a:endParaRPr lang="hr-HR" dirty="0">
            <a:solidFill>
              <a:schemeClr val="bg2">
                <a:lumMod val="25000"/>
              </a:schemeClr>
            </a:solidFill>
          </a:endParaRPr>
        </a:p>
      </dgm:t>
    </dgm:pt>
    <dgm:pt modelId="{91D6FD41-7F09-472E-A625-B79C729D1948}" type="parTrans" cxnId="{78D8566C-FC30-4B10-8384-623D75B6D750}">
      <dgm:prSet/>
      <dgm:spPr/>
      <dgm:t>
        <a:bodyPr/>
        <a:lstStyle/>
        <a:p>
          <a:endParaRPr lang="hr-HR"/>
        </a:p>
      </dgm:t>
    </dgm:pt>
    <dgm:pt modelId="{3AAA3385-5A25-419A-AE73-8533C5DA4887}" type="sibTrans" cxnId="{78D8566C-FC30-4B10-8384-623D75B6D750}">
      <dgm:prSet/>
      <dgm:spPr/>
      <dgm:t>
        <a:bodyPr/>
        <a:lstStyle/>
        <a:p>
          <a:endParaRPr lang="hr-HR"/>
        </a:p>
      </dgm:t>
    </dgm:pt>
    <dgm:pt modelId="{E5CADCD1-4293-4286-9AF5-902DD8EAD5B3}" type="pres">
      <dgm:prSet presAssocID="{9AE98517-E671-44C4-9CAC-2AAB978DEECD}" presName="Name0" presStyleCnt="0">
        <dgm:presLayoutVars>
          <dgm:dir/>
        </dgm:presLayoutVars>
      </dgm:prSet>
      <dgm:spPr/>
    </dgm:pt>
    <dgm:pt modelId="{D513740F-AF55-435F-A095-A1C6D35F2C56}" type="pres">
      <dgm:prSet presAssocID="{8CECE77D-3BB1-4A2E-B0C4-3096820458EF}" presName="composite" presStyleCnt="0"/>
      <dgm:spPr/>
    </dgm:pt>
    <dgm:pt modelId="{236BCA97-4F77-4B39-82D4-15954FB4023F}" type="pres">
      <dgm:prSet presAssocID="{8CECE77D-3BB1-4A2E-B0C4-3096820458EF}" presName="Image" presStyleLbl="alignNode1" presStyleIdx="0" presStyleCnt="1" custLinFactNeighborY="12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7712C1-78B7-4560-9922-57C36675FD1E}" type="pres">
      <dgm:prSet presAssocID="{8CECE77D-3BB1-4A2E-B0C4-3096820458EF}" presName="Paren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D8566C-FC30-4B10-8384-623D75B6D750}" srcId="{9AE98517-E671-44C4-9CAC-2AAB978DEECD}" destId="{8CECE77D-3BB1-4A2E-B0C4-3096820458EF}" srcOrd="0" destOrd="0" parTransId="{91D6FD41-7F09-472E-A625-B79C729D1948}" sibTransId="{3AAA3385-5A25-419A-AE73-8533C5DA4887}"/>
    <dgm:cxn modelId="{4CA3FD98-F568-4B1E-A7AB-5BD137CA3F51}" type="presOf" srcId="{8CECE77D-3BB1-4A2E-B0C4-3096820458EF}" destId="{927712C1-78B7-4560-9922-57C36675FD1E}" srcOrd="0" destOrd="0" presId="urn:microsoft.com/office/officeart/2008/layout/PictureAccentBlocks"/>
    <dgm:cxn modelId="{1506FBAC-3A2A-45AF-9B01-07DA6D435D16}" type="presOf" srcId="{9AE98517-E671-44C4-9CAC-2AAB978DEECD}" destId="{E5CADCD1-4293-4286-9AF5-902DD8EAD5B3}" srcOrd="0" destOrd="0" presId="urn:microsoft.com/office/officeart/2008/layout/PictureAccentBlocks"/>
    <dgm:cxn modelId="{6CD37D0A-F1A9-4324-8D2E-23FDE0D625C2}" type="presParOf" srcId="{E5CADCD1-4293-4286-9AF5-902DD8EAD5B3}" destId="{D513740F-AF55-435F-A095-A1C6D35F2C56}" srcOrd="0" destOrd="0" presId="urn:microsoft.com/office/officeart/2008/layout/PictureAccentBlocks"/>
    <dgm:cxn modelId="{7EFE8AD6-F7C1-4B9E-A3FF-B271BFFDA7F1}" type="presParOf" srcId="{D513740F-AF55-435F-A095-A1C6D35F2C56}" destId="{236BCA97-4F77-4B39-82D4-15954FB4023F}" srcOrd="0" destOrd="0" presId="urn:microsoft.com/office/officeart/2008/layout/PictureAccentBlocks"/>
    <dgm:cxn modelId="{02BCBCA4-CE56-4E23-8070-C44036659312}" type="presParOf" srcId="{D513740F-AF55-435F-A095-A1C6D35F2C56}" destId="{927712C1-78B7-4560-9922-57C36675FD1E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13428-B8A2-4830-AE8E-8ACE81BBA9D4}">
      <dsp:nvSpPr>
        <dsp:cNvPr id="0" name=""/>
        <dsp:cNvSpPr/>
      </dsp:nvSpPr>
      <dsp:spPr>
        <a:xfrm>
          <a:off x="2877141" y="2595635"/>
          <a:ext cx="2071295" cy="1878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FE4EE-554F-44BB-9AEF-217A54A9FB96}">
      <dsp:nvSpPr>
        <dsp:cNvPr id="0" name=""/>
        <dsp:cNvSpPr/>
      </dsp:nvSpPr>
      <dsp:spPr>
        <a:xfrm rot="16200000">
          <a:off x="-751442" y="2914792"/>
          <a:ext cx="1878607" cy="37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kern="1200" dirty="0"/>
        </a:p>
      </dsp:txBody>
      <dsp:txXfrm>
        <a:off x="-751442" y="2914792"/>
        <a:ext cx="1878607" cy="375721"/>
      </dsp:txXfrm>
    </dsp:sp>
    <dsp:sp modelId="{311212C6-3604-4A46-80F4-6E5DFA5BE410}">
      <dsp:nvSpPr>
        <dsp:cNvPr id="0" name=""/>
        <dsp:cNvSpPr/>
      </dsp:nvSpPr>
      <dsp:spPr>
        <a:xfrm rot="10800000" flipH="1" flipV="1">
          <a:off x="2160240" y="432053"/>
          <a:ext cx="5350066" cy="48502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CFF71-58D9-41EE-BDB8-63F5CC42A584}">
      <dsp:nvSpPr>
        <dsp:cNvPr id="0" name=""/>
        <dsp:cNvSpPr/>
      </dsp:nvSpPr>
      <dsp:spPr>
        <a:xfrm rot="16200000">
          <a:off x="-1601758" y="2100265"/>
          <a:ext cx="5076109" cy="14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i="0" kern="1200" dirty="0" smtClean="0"/>
            <a:t>Announcement of our project at the school library</a:t>
          </a:r>
          <a:endParaRPr lang="en-US" sz="3400" kern="1200" dirty="0"/>
        </a:p>
      </dsp:txBody>
      <dsp:txXfrm>
        <a:off x="-1601758" y="2100265"/>
        <a:ext cx="5076109" cy="1448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C2C4-7A94-4E16-8C41-E8A0757681DF}">
      <dsp:nvSpPr>
        <dsp:cNvPr id="0" name=""/>
        <dsp:cNvSpPr/>
      </dsp:nvSpPr>
      <dsp:spPr>
        <a:xfrm>
          <a:off x="61376" y="0"/>
          <a:ext cx="3193721" cy="407362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AD669-193E-4D13-8123-25CE71847B43}">
      <dsp:nvSpPr>
        <dsp:cNvPr id="0" name=""/>
        <dsp:cNvSpPr/>
      </dsp:nvSpPr>
      <dsp:spPr>
        <a:xfrm>
          <a:off x="3192243" y="4027893"/>
          <a:ext cx="373916" cy="4573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/>
        </a:p>
      </dsp:txBody>
      <dsp:txXfrm>
        <a:off x="3192243" y="4027893"/>
        <a:ext cx="373916" cy="45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BCA97-4F77-4B39-82D4-15954FB4023F}">
      <dsp:nvSpPr>
        <dsp:cNvPr id="0" name=""/>
        <dsp:cNvSpPr/>
      </dsp:nvSpPr>
      <dsp:spPr>
        <a:xfrm>
          <a:off x="2448272" y="0"/>
          <a:ext cx="5898108" cy="58981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712C1-78B7-4560-9922-57C36675FD1E}">
      <dsp:nvSpPr>
        <dsp:cNvPr id="0" name=""/>
        <dsp:cNvSpPr/>
      </dsp:nvSpPr>
      <dsp:spPr>
        <a:xfrm rot="16200000">
          <a:off x="-1090592" y="2359243"/>
          <a:ext cx="5898108" cy="1179621"/>
        </a:xfrm>
        <a:prstGeom prst="rect">
          <a:avLst/>
        </a:prstGeom>
        <a:solidFill>
          <a:schemeClr val="tx2"/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err="1" smtClean="0">
              <a:solidFill>
                <a:schemeClr val="bg2">
                  <a:lumMod val="25000"/>
                </a:schemeClr>
              </a:solidFill>
            </a:rPr>
            <a:t>School</a:t>
          </a:r>
          <a:r>
            <a:rPr lang="hr-HR" sz="400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hr-HR" sz="4000" kern="1200" dirty="0" err="1" smtClean="0">
              <a:solidFill>
                <a:schemeClr val="bg2">
                  <a:lumMod val="25000"/>
                </a:schemeClr>
              </a:solidFill>
            </a:rPr>
            <a:t>library</a:t>
          </a:r>
          <a:r>
            <a:rPr lang="hr-HR" sz="4000" kern="1200" dirty="0" smtClean="0">
              <a:solidFill>
                <a:schemeClr val="bg2">
                  <a:lumMod val="25000"/>
                </a:schemeClr>
              </a:solidFill>
            </a:rPr>
            <a:t> is </a:t>
          </a:r>
          <a:r>
            <a:rPr lang="hr-HR" sz="4000" kern="1200" dirty="0" err="1" smtClean="0">
              <a:solidFill>
                <a:schemeClr val="bg2">
                  <a:lumMod val="25000"/>
                </a:schemeClr>
              </a:solidFill>
            </a:rPr>
            <a:t>ready</a:t>
          </a:r>
          <a:r>
            <a:rPr lang="hr-HR" sz="4000" kern="1200" dirty="0" smtClean="0">
              <a:solidFill>
                <a:schemeClr val="bg2">
                  <a:lumMod val="25000"/>
                </a:schemeClr>
              </a:solidFill>
            </a:rPr>
            <a:t> for Christmas</a:t>
          </a:r>
          <a:endParaRPr lang="hr-HR" sz="4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-1090592" y="2359243"/>
        <a:ext cx="5898108" cy="117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6B59-8FF2-4A70-B5AB-23B355EAB561}" type="datetimeFigureOut">
              <a:rPr lang="hr-HR" smtClean="0"/>
              <a:t>28.11.2017.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75701-C4EA-48D0-ABF5-0C8EE5024D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96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3718-4D12-4744-BE18-BFF76B998603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096B-735C-4953-A791-C7A27D48D501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35A5-3711-4705-BB95-EA5C40249AF3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EFFE-3BDB-4A82-B159-20E60A1734B9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164E-F005-415B-B3C7-3D8A9DA18E0C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B62D-3536-4504-B124-B458D9035000}" type="datetime1">
              <a:rPr lang="hr-HR" smtClean="0"/>
              <a:t>28.11.2017.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D0201-E321-4069-9A6A-1EF61D9DBFCB}" type="datetime1">
              <a:rPr lang="hr-HR" smtClean="0"/>
              <a:t>28.11.2017.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AD8-EDD1-4D52-9A10-DB2EB63B5369}" type="datetime1">
              <a:rPr lang="hr-HR" smtClean="0"/>
              <a:t>28.11.2017.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02BE-5B4E-446C-9B3D-7566322F56F1}" type="datetime1">
              <a:rPr lang="hr-HR" smtClean="0"/>
              <a:t>28.11.2017.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38E-6B1D-4F52-918D-8A41F0468EA9}" type="datetime1">
              <a:rPr lang="hr-HR" smtClean="0"/>
              <a:t>28.11.2017.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BE82-3746-4E06-B38D-2BB23DD1FF2D}" type="datetime1">
              <a:rPr lang="hr-HR" smtClean="0"/>
              <a:t>28.11.2017.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C98F4C-E095-4865-834C-FE925B14AAB2}" type="datetime1">
              <a:rPr lang="hr-HR" smtClean="0"/>
              <a:t>28.11.2017.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2A1AFC-4175-41C7-938D-48AF94F6E19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s-josipovac.skole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/>
          <a:lstStyle/>
          <a:p>
            <a:r>
              <a:rPr lang="hr-HR" dirty="0"/>
              <a:t>OŠ JOSIPOVAC</a:t>
            </a:r>
            <a:br>
              <a:rPr lang="hr-HR" dirty="0"/>
            </a:br>
            <a:r>
              <a:rPr lang="hr-HR" dirty="0"/>
              <a:t>PRIMARY SCHOOL JOSIPOVAC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464297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REPUBLIKA HRVATSKA</a:t>
            </a:r>
          </a:p>
          <a:p>
            <a:r>
              <a:rPr lang="hr-HR" dirty="0" smtClean="0"/>
              <a:t>CROATIA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en-US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Christmas </a:t>
            </a: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around the world </a:t>
            </a:r>
            <a:r>
              <a:rPr lang="en-US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</a:t>
            </a:r>
            <a:r>
              <a:rPr lang="hr-HR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r>
              <a:rPr lang="hr-HR" sz="4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eTwinning</a:t>
            </a:r>
            <a:r>
              <a:rPr lang="hr-HR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4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</a:t>
            </a:r>
            <a:endParaRPr lang="hr-HR" sz="4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r-H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9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 err="1"/>
              <a:t>Decorating</a:t>
            </a:r>
            <a:r>
              <a:rPr lang="hr-HR" sz="2800" b="1" dirty="0"/>
              <a:t> Christmas </a:t>
            </a:r>
            <a:r>
              <a:rPr lang="hr-HR" sz="2800" b="1" dirty="0" err="1" smtClean="0"/>
              <a:t>trees</a:t>
            </a:r>
            <a:r>
              <a:rPr lang="hr-HR" sz="2800" b="1" dirty="0" smtClean="0"/>
              <a:t> and </a:t>
            </a:r>
            <a:r>
              <a:rPr lang="hr-HR" sz="2800" b="1" dirty="0" err="1" smtClean="0"/>
              <a:t>homes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51096" y="980728"/>
            <a:ext cx="7567752" cy="1224136"/>
          </a:xfrm>
        </p:spPr>
        <p:txBody>
          <a:bodyPr>
            <a:normAutofit/>
          </a:bodyPr>
          <a:lstStyle/>
          <a:p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were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usually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charge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of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decorating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their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homes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on Christmas Eve.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Apart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from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flowers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and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fruits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used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to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make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paper</a:t>
            </a:r>
            <a:r>
              <a:rPr lang="hr-HR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tx2">
                    <a:lumMod val="10000"/>
                  </a:schemeClr>
                </a:solidFill>
              </a:rPr>
              <a:t>ornaments</a:t>
            </a:r>
            <a:r>
              <a:rPr lang="hr-HR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hr-HR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4" y="2232398"/>
            <a:ext cx="3848380" cy="2885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269484" cy="3201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08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Christmas </a:t>
            </a:r>
            <a:r>
              <a:rPr lang="hr-HR" dirty="0" err="1" smtClean="0"/>
              <a:t>workshop</a:t>
            </a:r>
            <a:r>
              <a:rPr lang="hr-HR" dirty="0" smtClean="0"/>
              <a:t> in </a:t>
            </a:r>
            <a:r>
              <a:rPr lang="hr-HR" dirty="0" err="1" smtClean="0"/>
              <a:t>library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70547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608512" cy="3455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13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84650" cy="5714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554608" cy="3415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korisnik\Desktop\božićni projekt\20171127_125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720"/>
            <a:ext cx="4104456" cy="307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91205"/>
              </p:ext>
            </p:extLst>
          </p:nvPr>
        </p:nvGraphicFramePr>
        <p:xfrm>
          <a:off x="467544" y="332656"/>
          <a:ext cx="8346380" cy="589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8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8832" cy="635745"/>
          </a:xfrm>
        </p:spPr>
        <p:txBody>
          <a:bodyPr/>
          <a:lstStyle/>
          <a:p>
            <a:r>
              <a:rPr lang="hr-HR" dirty="0" err="1" smtClean="0"/>
              <a:t>Books</a:t>
            </a:r>
            <a:r>
              <a:rPr lang="hr-HR" dirty="0" smtClean="0"/>
              <a:t> </a:t>
            </a:r>
            <a:r>
              <a:rPr lang="hr-HR" dirty="0" err="1" smtClean="0"/>
              <a:t>abouth</a:t>
            </a:r>
            <a:r>
              <a:rPr lang="hr-HR" dirty="0" smtClean="0"/>
              <a:t> Christmas in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755576" y="1124744"/>
            <a:ext cx="8136904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91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94034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sz="5300" dirty="0" err="1" smtClean="0">
                <a:solidFill>
                  <a:srgbClr val="FF0000"/>
                </a:solidFill>
              </a:rPr>
              <a:t>Merry</a:t>
            </a:r>
            <a:r>
              <a:rPr lang="hr-HR" sz="5300" dirty="0" smtClean="0">
                <a:solidFill>
                  <a:srgbClr val="FF0000"/>
                </a:solidFill>
              </a:rPr>
              <a:t> Christmas!!!</a:t>
            </a:r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sz="5300" dirty="0">
                <a:solidFill>
                  <a:schemeClr val="accent3">
                    <a:lumMod val="50000"/>
                  </a:schemeClr>
                </a:solidFill>
              </a:rPr>
              <a:t>Sretan i blagoslovljen Božić!</a:t>
            </a:r>
            <a:r>
              <a:rPr lang="en-US" sz="5300" dirty="0"/>
              <a:t/>
            </a:r>
            <a:br>
              <a:rPr lang="en-US" sz="5300" dirty="0"/>
            </a:br>
            <a:endParaRPr lang="en-US" sz="53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79712" y="4941168"/>
            <a:ext cx="6400800" cy="14732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25000"/>
                  </a:schemeClr>
                </a:solidFill>
              </a:rPr>
              <a:t>Croatian </a:t>
            </a:r>
            <a:r>
              <a:rPr lang="hr-HR" dirty="0" err="1" smtClean="0">
                <a:solidFill>
                  <a:schemeClr val="tx2">
                    <a:lumMod val="25000"/>
                  </a:schemeClr>
                </a:solidFill>
              </a:rPr>
              <a:t>eTwinning</a:t>
            </a:r>
            <a:r>
              <a:rPr lang="hr-H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lumMod val="25000"/>
                  </a:schemeClr>
                </a:solidFill>
              </a:rPr>
              <a:t>team</a:t>
            </a:r>
            <a:r>
              <a:rPr lang="hr-HR" dirty="0" smtClean="0">
                <a:solidFill>
                  <a:schemeClr val="tx2">
                    <a:lumMod val="25000"/>
                  </a:schemeClr>
                </a:solidFill>
              </a:rPr>
              <a:t> from OŠ </a:t>
            </a:r>
            <a:r>
              <a:rPr lang="hr-HR" dirty="0" err="1" smtClean="0">
                <a:solidFill>
                  <a:schemeClr val="tx2">
                    <a:lumMod val="25000"/>
                  </a:schemeClr>
                </a:solidFill>
              </a:rPr>
              <a:t>Josipovac</a:t>
            </a:r>
            <a:endParaRPr lang="hr-H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25000"/>
                  </a:schemeClr>
                </a:solidFill>
                <a:hlinkClick r:id="rId2"/>
              </a:rPr>
              <a:t>http://os-josipovac.skole.hr</a:t>
            </a:r>
            <a:r>
              <a:rPr lang="hr-HR" dirty="0" smtClean="0">
                <a:solidFill>
                  <a:schemeClr val="tx2">
                    <a:lumMod val="25000"/>
                  </a:schemeClr>
                </a:solidFill>
                <a:hlinkClick r:id="rId2"/>
              </a:rPr>
              <a:t>/</a:t>
            </a:r>
            <a:r>
              <a:rPr lang="hr-HR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hr-HR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56263" cy="1054250"/>
          </a:xfrm>
        </p:spPr>
        <p:txBody>
          <a:bodyPr/>
          <a:lstStyle/>
          <a:p>
            <a:r>
              <a:rPr lang="hr-HR" sz="4400" dirty="0" err="1" smtClean="0"/>
              <a:t>Our</a:t>
            </a:r>
            <a:r>
              <a:rPr lang="hr-HR" sz="4400" dirty="0" smtClean="0"/>
              <a:t> </a:t>
            </a:r>
            <a:r>
              <a:rPr lang="hr-HR" sz="4400" dirty="0" err="1" smtClean="0"/>
              <a:t>school</a:t>
            </a:r>
            <a:r>
              <a:rPr lang="hr-HR" sz="4400" dirty="0" smtClean="0"/>
              <a:t> is </a:t>
            </a:r>
            <a:r>
              <a:rPr lang="hr-HR" sz="4400" dirty="0" err="1" smtClean="0"/>
              <a:t>near</a:t>
            </a:r>
            <a:r>
              <a:rPr lang="hr-HR" sz="4400" dirty="0" smtClean="0"/>
              <a:t> Osijek</a:t>
            </a:r>
            <a:endParaRPr lang="hr-HR" sz="44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381946" cy="406007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80928"/>
            <a:ext cx="4373439" cy="3744416"/>
          </a:xfrm>
        </p:spPr>
      </p:pic>
      <p:cxnSp>
        <p:nvCxnSpPr>
          <p:cNvPr id="9" name="Ravni poveznik sa strelicom 8"/>
          <p:cNvCxnSpPr/>
          <p:nvPr/>
        </p:nvCxnSpPr>
        <p:spPr>
          <a:xfrm flipH="1">
            <a:off x="7811313" y="2866971"/>
            <a:ext cx="630070" cy="77805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7811313" y="24115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Josipovac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23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3888432" cy="2587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580112" y="188640"/>
            <a:ext cx="3563888" cy="1054250"/>
          </a:xfrm>
        </p:spPr>
        <p:txBody>
          <a:bodyPr/>
          <a:lstStyle/>
          <a:p>
            <a:r>
              <a:rPr lang="hr-HR" dirty="0" smtClean="0"/>
              <a:t>Osijek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629"/>
            <a:ext cx="3803650" cy="2518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17" y="3429000"/>
            <a:ext cx="3994862" cy="3008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28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753861" cy="4315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Osnovna škola </a:t>
            </a:r>
            <a:r>
              <a:rPr lang="hr-HR" dirty="0" err="1" smtClean="0"/>
              <a:t>Josipovac</a:t>
            </a:r>
            <a:r>
              <a:rPr lang="hr-HR" dirty="0" smtClean="0"/>
              <a:t> – </a:t>
            </a:r>
            <a:br>
              <a:rPr lang="hr-HR" dirty="0" smtClean="0"/>
            </a:b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Josipovac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66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19304"/>
              </p:ext>
            </p:extLst>
          </p:nvPr>
        </p:nvGraphicFramePr>
        <p:xfrm>
          <a:off x="899592" y="476672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02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63574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 smtClean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school group of </a:t>
            </a:r>
            <a:r>
              <a:rPr lang="en-US" sz="3200" dirty="0" smtClean="0"/>
              <a:t>journalists</a:t>
            </a:r>
            <a:r>
              <a:rPr lang="hr-HR" sz="3200" dirty="0" smtClean="0"/>
              <a:t> – </a:t>
            </a:r>
            <a:r>
              <a:rPr lang="hr-HR" sz="3200" dirty="0" err="1" smtClean="0"/>
              <a:t>eTwinning</a:t>
            </a:r>
            <a:r>
              <a:rPr lang="hr-HR" sz="3200" dirty="0" smtClean="0"/>
              <a:t> </a:t>
            </a:r>
            <a:r>
              <a:rPr lang="hr-HR" sz="3200" dirty="0" err="1" smtClean="0"/>
              <a:t>team</a:t>
            </a:r>
            <a:endParaRPr lang="hr-HR" sz="3200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8352928" cy="864096"/>
          </a:xfrm>
        </p:spPr>
        <p:txBody>
          <a:bodyPr/>
          <a:lstStyle/>
          <a:p>
            <a:r>
              <a:rPr lang="hr-HR" dirty="0" err="1" smtClean="0"/>
              <a:t>Students</a:t>
            </a:r>
            <a:r>
              <a:rPr lang="hr-HR" dirty="0" smtClean="0"/>
              <a:t>: Barbara, Borna, Ema, Katja, Luka, Mirela, Urban, Vlatka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/</a:t>
            </a:r>
            <a:r>
              <a:rPr lang="hr-HR" dirty="0" err="1" smtClean="0"/>
              <a:t>Librarian</a:t>
            </a:r>
            <a:r>
              <a:rPr lang="hr-HR" dirty="0" smtClean="0"/>
              <a:t>: Anita </a:t>
            </a:r>
            <a:r>
              <a:rPr lang="hr-HR" dirty="0" err="1" smtClean="0"/>
              <a:t>Drenjančević</a:t>
            </a:r>
            <a:endParaRPr lang="hr-HR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15214"/>
          <a:stretch>
            <a:fillRect/>
          </a:stretch>
        </p:blipFill>
        <p:spPr>
          <a:xfrm>
            <a:off x="467544" y="1916832"/>
            <a:ext cx="8418254" cy="4391695"/>
          </a:xfr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224137"/>
          </a:xfrm>
        </p:spPr>
        <p:txBody>
          <a:bodyPr>
            <a:normAutofit/>
          </a:bodyPr>
          <a:lstStyle/>
          <a:p>
            <a:r>
              <a:rPr lang="hr-HR" b="1" dirty="0"/>
              <a:t>Christmas traditions in Croatia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572000" y="1268760"/>
            <a:ext cx="3818467" cy="424847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Christmas customs are an important part of Croatian tradition. Although Croatia is a relatively small country, it has a surprisingly large number of customs and traditions, which also vary from region to region.</a:t>
            </a:r>
          </a:p>
          <a:p>
            <a:endParaRPr lang="hr-H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Advent Sunday marks the beginning of the season of Advent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. On this day, the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(of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four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candles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in the Advent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wreath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is lit.</a:t>
            </a:r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467544" y="1268760"/>
            <a:ext cx="3949824" cy="3888432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84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64696" cy="707753"/>
          </a:xfrm>
        </p:spPr>
        <p:txBody>
          <a:bodyPr>
            <a:normAutofit/>
          </a:bodyPr>
          <a:lstStyle/>
          <a:p>
            <a:r>
              <a:rPr lang="hr-HR" b="1" dirty="0"/>
              <a:t>St. </a:t>
            </a:r>
            <a:r>
              <a:rPr lang="hr-HR" b="1" dirty="0" err="1"/>
              <a:t>Nicholas</a:t>
            </a:r>
            <a:r>
              <a:rPr lang="hr-HR" b="1" dirty="0"/>
              <a:t>' </a:t>
            </a:r>
            <a:r>
              <a:rPr lang="hr-HR" b="1" dirty="0" smtClean="0"/>
              <a:t>Day – 6th </a:t>
            </a:r>
            <a:r>
              <a:rPr lang="hr-HR" b="1" dirty="0" err="1" smtClean="0"/>
              <a:t>December</a:t>
            </a:r>
            <a:r>
              <a:rPr lang="hr-HR" b="1" dirty="0" smtClean="0"/>
              <a:t>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355976" y="1196752"/>
            <a:ext cx="4330824" cy="5040559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On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eve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of St.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Nicholas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' Day,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polish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their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boots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leave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them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on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window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sill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hoping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St.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Nicholas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will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bring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them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gifts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usually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sweets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hr-H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But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those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weren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't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good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polite and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obedient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their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parents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get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sticks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instead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! </a:t>
            </a:r>
            <a:endParaRPr lang="hr-H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Nicholas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accompanied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Krampus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a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hairy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demon.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While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Nicholas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rewards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good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it's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Krampus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leaves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sticks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for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children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who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behaved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badly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their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parents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can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discipline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them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endParaRPr lang="hr-HR" sz="2000" dirty="0"/>
          </a:p>
        </p:txBody>
      </p:sp>
      <p:graphicFrame>
        <p:nvGraphicFramePr>
          <p:cNvPr id="9" name="Rezervirano mjesto slike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38068810"/>
              </p:ext>
            </p:extLst>
          </p:nvPr>
        </p:nvGraphicFramePr>
        <p:xfrm>
          <a:off x="838200" y="1371600"/>
          <a:ext cx="3566160" cy="407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128792" cy="707753"/>
          </a:xfrm>
        </p:spPr>
        <p:txBody>
          <a:bodyPr/>
          <a:lstStyle/>
          <a:p>
            <a:r>
              <a:rPr lang="hr-HR" b="1" dirty="0"/>
              <a:t>St. </a:t>
            </a:r>
            <a:r>
              <a:rPr lang="hr-HR" b="1" dirty="0" err="1"/>
              <a:t>Lucia</a:t>
            </a:r>
            <a:r>
              <a:rPr lang="hr-HR" b="1" dirty="0"/>
              <a:t>'s Day </a:t>
            </a:r>
            <a:r>
              <a:rPr lang="hr-HR" b="1" dirty="0" smtClean="0"/>
              <a:t> - 13th </a:t>
            </a:r>
            <a:r>
              <a:rPr lang="hr-HR" b="1" dirty="0" err="1" smtClean="0"/>
              <a:t>December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211960" y="1196752"/>
            <a:ext cx="4474841" cy="4968552"/>
          </a:xfrm>
        </p:spPr>
        <p:txBody>
          <a:bodyPr>
            <a:normAutofit/>
          </a:bodyPr>
          <a:lstStyle/>
          <a:p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Mothers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– or,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sometimes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daughters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plant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grains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usually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in a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round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dish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which is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known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as Christmas </a:t>
            </a:r>
            <a:r>
              <a:rPr lang="hr-HR" sz="2000" dirty="0" err="1" smtClean="0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hr-HR" sz="2000" dirty="0" err="1" smtClean="0">
                <a:solidFill>
                  <a:schemeClr val="bg2">
                    <a:lumMod val="50000"/>
                  </a:schemeClr>
                </a:solidFill>
              </a:rPr>
              <a:t>eople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in some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regions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plant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Christmas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even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earlier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– on St. Barbara's day, 4th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December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so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could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grow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even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taller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before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Christmas.</a:t>
            </a:r>
          </a:p>
          <a:p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It's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believed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taller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grows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the more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prosperous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coming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year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will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hr-H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Christmas Eve,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wheat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now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hopefully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tall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green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beautiful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, is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tied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ribbon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in red,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white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blue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– the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colours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 of the Croatian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</a:rPr>
              <a:t>flag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1027" name="Picture 3" descr="C:\Users\korisnik\Desktop\božićni projekt\pše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68352" cy="4006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403</Words>
  <Application>Microsoft Office PowerPoint</Application>
  <PresentationFormat>Prikaz na zaslonu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Valni oblik</vt:lpstr>
      <vt:lpstr>OŠ JOSIPOVAC PRIMARY SCHOOL JOSIPOVAC</vt:lpstr>
      <vt:lpstr>Our school is near Osijek</vt:lpstr>
      <vt:lpstr>Osijek</vt:lpstr>
      <vt:lpstr>Osnovna škola Josipovac –  Primary school Josipovac</vt:lpstr>
      <vt:lpstr>PowerPointova prezentacija</vt:lpstr>
      <vt:lpstr>A school group of journalists – eTwinning team</vt:lpstr>
      <vt:lpstr>Christmas traditions in Croatia </vt:lpstr>
      <vt:lpstr>St. Nicholas' Day – 6th December </vt:lpstr>
      <vt:lpstr>St. Lucia's Day  - 13th December</vt:lpstr>
      <vt:lpstr>Decorating Christmas trees and homes</vt:lpstr>
      <vt:lpstr>Christmas workshop in library</vt:lpstr>
      <vt:lpstr>PowerPointova prezentacija</vt:lpstr>
      <vt:lpstr>PowerPointova prezentacija</vt:lpstr>
      <vt:lpstr>Books abouth Christmas in our school library</vt:lpstr>
      <vt:lpstr>  Merry Christmas!!!  Sretan i blagoslovljen Božić!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JOSIPOVAC PRIMARY SCHOOL JOSIPOVAC</dc:title>
  <dc:creator>korisnik</dc:creator>
  <cp:lastModifiedBy>ucenik01</cp:lastModifiedBy>
  <cp:revision>24</cp:revision>
  <dcterms:created xsi:type="dcterms:W3CDTF">2017-11-16T09:29:38Z</dcterms:created>
  <dcterms:modified xsi:type="dcterms:W3CDTF">2017-11-28T08:51:28Z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