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3" r:id="rId6"/>
    <p:sldId id="260" r:id="rId7"/>
    <p:sldId id="261" r:id="rId8"/>
    <p:sldId id="262"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hr-HR" smtClean="0"/>
              <a:t>Uredite stil naslova matrice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a:p>
        </p:txBody>
      </p:sp>
      <p:sp>
        <p:nvSpPr>
          <p:cNvPr id="4" name="Date Placeholder 3"/>
          <p:cNvSpPr>
            <a:spLocks noGrp="1"/>
          </p:cNvSpPr>
          <p:nvPr>
            <p:ph type="dt" sz="half" idx="10"/>
          </p:nvPr>
        </p:nvSpPr>
        <p:spPr/>
        <p:txBody>
          <a:bodyPr/>
          <a:lstStyle/>
          <a:p>
            <a:fld id="{64A0CA09-6BD5-4E38-84CC-C20454837F0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BF694-B505-4EEF-B245-BC42D91F46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64A0CA09-6BD5-4E38-84CC-C20454837F0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BF694-B505-4EEF-B245-BC42D91F46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hr-HR" smtClean="0"/>
              <a:t>Uredite stil naslova matrice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64A0CA09-6BD5-4E38-84CC-C20454837F0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BF694-B505-4EEF-B245-BC42D91F46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64A0CA09-6BD5-4E38-84CC-C20454837F0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BF694-B505-4EEF-B245-BC42D91F46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hr-HR" smtClean="0"/>
              <a:t>Uredite stil naslova matrice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64A0CA09-6BD5-4E38-84CC-C20454837F0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BF694-B505-4EEF-B245-BC42D91F46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hr-HR" smtClean="0"/>
              <a:t>Uredite stil naslova matrice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64A0CA09-6BD5-4E38-84CC-C20454837F09}"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BF694-B505-4EEF-B245-BC42D91F46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Date Placeholder 6"/>
          <p:cNvSpPr>
            <a:spLocks noGrp="1"/>
          </p:cNvSpPr>
          <p:nvPr>
            <p:ph type="dt" sz="half" idx="10"/>
          </p:nvPr>
        </p:nvSpPr>
        <p:spPr/>
        <p:txBody>
          <a:bodyPr/>
          <a:lstStyle/>
          <a:p>
            <a:fld id="{64A0CA09-6BD5-4E38-84CC-C20454837F09}" type="datetimeFigureOut">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4BF694-B505-4EEF-B245-BC42D91F46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Date Placeholder 2"/>
          <p:cNvSpPr>
            <a:spLocks noGrp="1"/>
          </p:cNvSpPr>
          <p:nvPr>
            <p:ph type="dt" sz="half" idx="10"/>
          </p:nvPr>
        </p:nvSpPr>
        <p:spPr/>
        <p:txBody>
          <a:bodyPr/>
          <a:lstStyle/>
          <a:p>
            <a:fld id="{64A0CA09-6BD5-4E38-84CC-C20454837F09}"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4BF694-B505-4EEF-B245-BC42D91F46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0CA09-6BD5-4E38-84CC-C20454837F09}"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4BF694-B505-4EEF-B245-BC42D91F46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hr-HR" smtClean="0"/>
              <a:t>Uredite stil naslova matrice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4A0CA09-6BD5-4E38-84CC-C20454837F09}"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BF694-B505-4EEF-B245-BC42D91F46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hr-HR" smtClean="0"/>
              <a:t>Uredite stil naslova matrice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4A0CA09-6BD5-4E38-84CC-C20454837F09}"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BF694-B505-4EEF-B245-BC42D91F46A0}"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hr-HR" smtClean="0"/>
              <a:t>Kliknite ikonu da biste dodali  sliku</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hr-HR" smtClean="0"/>
              <a:t>Uredite stil naslova matrice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A0CA09-6BD5-4E38-84CC-C20454837F09}" type="datetimeFigureOut">
              <a:rPr lang="en-US" smtClean="0"/>
              <a:t>2/4/2019</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B4BF694-B505-4EEF-B245-BC42D91F46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55576" y="1988840"/>
            <a:ext cx="7117180" cy="1470025"/>
          </a:xfrm>
        </p:spPr>
        <p:txBody>
          <a:bodyPr/>
          <a:lstStyle/>
          <a:p>
            <a:r>
              <a:rPr lang="hr-HR" dirty="0" smtClean="0">
                <a:solidFill>
                  <a:schemeClr val="accent6">
                    <a:lumMod val="75000"/>
                  </a:schemeClr>
                </a:solidFill>
              </a:rPr>
              <a:t>EASTER IN CROATIA</a:t>
            </a:r>
            <a:endParaRPr lang="en-US" dirty="0">
              <a:solidFill>
                <a:schemeClr val="accent6">
                  <a:lumMod val="75000"/>
                </a:schemeClr>
              </a:solidFill>
            </a:endParaRPr>
          </a:p>
        </p:txBody>
      </p:sp>
      <p:sp>
        <p:nvSpPr>
          <p:cNvPr id="3" name="Podnaslov 2"/>
          <p:cNvSpPr>
            <a:spLocks noGrp="1"/>
          </p:cNvSpPr>
          <p:nvPr>
            <p:ph type="subTitle" idx="1"/>
          </p:nvPr>
        </p:nvSpPr>
        <p:spPr>
          <a:xfrm>
            <a:off x="1043608" y="4509120"/>
            <a:ext cx="7477220" cy="861420"/>
          </a:xfrm>
        </p:spPr>
        <p:txBody>
          <a:bodyPr>
            <a:normAutofit fontScale="92500"/>
          </a:bodyPr>
          <a:lstStyle/>
          <a:p>
            <a:r>
              <a:rPr lang="hr-HR" dirty="0" err="1" smtClean="0"/>
              <a:t>eTwinning</a:t>
            </a:r>
            <a:r>
              <a:rPr lang="hr-HR" dirty="0" smtClean="0"/>
              <a:t> </a:t>
            </a:r>
            <a:r>
              <a:rPr lang="hr-HR" dirty="0" err="1" smtClean="0"/>
              <a:t>project</a:t>
            </a:r>
            <a:r>
              <a:rPr lang="hr-HR" dirty="0" smtClean="0"/>
              <a:t> „</a:t>
            </a:r>
            <a:r>
              <a:rPr lang="en-US" dirty="0" smtClean="0"/>
              <a:t>Let's </a:t>
            </a:r>
            <a:r>
              <a:rPr lang="en-US" dirty="0"/>
              <a:t>celebrate Easter in Europe</a:t>
            </a:r>
            <a:r>
              <a:rPr lang="en-US" dirty="0" smtClean="0"/>
              <a:t>!</a:t>
            </a:r>
            <a:r>
              <a:rPr lang="hr-HR" dirty="0" smtClean="0"/>
              <a:t>” 2019.</a:t>
            </a:r>
          </a:p>
          <a:p>
            <a:r>
              <a:rPr lang="hr-HR" dirty="0" smtClean="0"/>
              <a:t>OŠ </a:t>
            </a:r>
            <a:r>
              <a:rPr lang="hr-HR" dirty="0" err="1" smtClean="0"/>
              <a:t>Josipovac</a:t>
            </a:r>
            <a:r>
              <a:rPr lang="hr-HR" dirty="0" smtClean="0"/>
              <a:t>, Croatia</a:t>
            </a:r>
            <a:endParaRPr lang="en-US"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32656"/>
            <a:ext cx="2951820" cy="196788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600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31840" y="3284984"/>
            <a:ext cx="4104456" cy="924475"/>
          </a:xfrm>
        </p:spPr>
        <p:txBody>
          <a:bodyPr/>
          <a:lstStyle/>
          <a:p>
            <a:r>
              <a:rPr lang="hr-HR" dirty="0" smtClean="0">
                <a:solidFill>
                  <a:schemeClr val="accent6">
                    <a:lumMod val="75000"/>
                  </a:schemeClr>
                </a:solidFill>
              </a:rPr>
              <a:t>Sretan Uskrs!</a:t>
            </a:r>
            <a:endParaRPr lang="en-US" dirty="0">
              <a:solidFill>
                <a:schemeClr val="accent6">
                  <a:lumMod val="75000"/>
                </a:schemeClr>
              </a:solidFill>
            </a:endParaRPr>
          </a:p>
        </p:txBody>
      </p:sp>
    </p:spTree>
    <p:extLst>
      <p:ext uri="{BB962C8B-B14F-4D97-AF65-F5344CB8AC3E}">
        <p14:creationId xmlns:p14="http://schemas.microsoft.com/office/powerpoint/2010/main" val="485083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chemeClr val="accent6">
                    <a:lumMod val="75000"/>
                  </a:schemeClr>
                </a:solidFill>
              </a:rPr>
              <a:t>EASTER - USKRS</a:t>
            </a:r>
            <a:endParaRPr lang="en-US" dirty="0">
              <a:solidFill>
                <a:schemeClr val="accent6">
                  <a:lumMod val="75000"/>
                </a:schemeClr>
              </a:solidFill>
            </a:endParaRPr>
          </a:p>
        </p:txBody>
      </p:sp>
      <p:sp>
        <p:nvSpPr>
          <p:cNvPr id="3" name="Rezervirano mjesto sadržaja 2"/>
          <p:cNvSpPr>
            <a:spLocks noGrp="1"/>
          </p:cNvSpPr>
          <p:nvPr>
            <p:ph sz="half" idx="1"/>
          </p:nvPr>
        </p:nvSpPr>
        <p:spPr>
          <a:xfrm>
            <a:off x="4427984" y="1628800"/>
            <a:ext cx="3888432" cy="4320480"/>
          </a:xfrm>
        </p:spPr>
        <p:txBody>
          <a:bodyPr>
            <a:normAutofit/>
          </a:bodyPr>
          <a:lstStyle/>
          <a:p>
            <a:r>
              <a:rPr lang="en-US" dirty="0"/>
              <a:t>Easter is the holiest day of the year in </a:t>
            </a:r>
            <a:r>
              <a:rPr lang="en-US" dirty="0" smtClean="0"/>
              <a:t>Croatia</a:t>
            </a:r>
            <a:endParaRPr lang="hr-HR" dirty="0" smtClean="0"/>
          </a:p>
          <a:p>
            <a:r>
              <a:rPr lang="en-US" dirty="0"/>
              <a:t>Preparations for Easter lasts 40 days and end on the Sunday before Easter – Palm Sunday, after which begins the Holy Week</a:t>
            </a:r>
            <a:r>
              <a:rPr lang="en-US" dirty="0" smtClean="0"/>
              <a:t>.</a:t>
            </a:r>
            <a:endParaRPr lang="hr-HR" dirty="0" smtClean="0"/>
          </a:p>
          <a:p>
            <a:r>
              <a:rPr lang="en-US" dirty="0" smtClean="0"/>
              <a:t>Easter </a:t>
            </a:r>
            <a:r>
              <a:rPr lang="en-US" dirty="0"/>
              <a:t>is celebrated each year on a different date, but it is still one of the Sundays between the 22nd March and 25th April. </a:t>
            </a:r>
          </a:p>
          <a:p>
            <a:endParaRPr lang="en-US" dirty="0"/>
          </a:p>
        </p:txBody>
      </p:sp>
      <p:pic>
        <p:nvPicPr>
          <p:cNvPr id="7" name="Rezervirano mjesto sadržaja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99592" y="2636912"/>
            <a:ext cx="3470275" cy="3124749"/>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923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solidFill>
                  <a:schemeClr val="accent6">
                    <a:lumMod val="75000"/>
                  </a:schemeClr>
                </a:solidFill>
              </a:rPr>
              <a:t>PALM SUNDAY</a:t>
            </a:r>
            <a:r>
              <a:rPr lang="hr-HR" dirty="0" smtClean="0">
                <a:solidFill>
                  <a:schemeClr val="accent6">
                    <a:lumMod val="75000"/>
                  </a:schemeClr>
                </a:solidFill>
              </a:rPr>
              <a:t> - CVIJETNICA</a:t>
            </a:r>
            <a:r>
              <a:rPr lang="en-US" dirty="0"/>
              <a:t/>
            </a:r>
            <a:br>
              <a:rPr lang="en-US" dirty="0"/>
            </a:br>
            <a:endParaRPr lang="en-US" dirty="0"/>
          </a:p>
        </p:txBody>
      </p:sp>
      <p:sp>
        <p:nvSpPr>
          <p:cNvPr id="3" name="Rezervirano mjesto sadržaja 2"/>
          <p:cNvSpPr>
            <a:spLocks noGrp="1"/>
          </p:cNvSpPr>
          <p:nvPr>
            <p:ph sz="half" idx="1"/>
          </p:nvPr>
        </p:nvSpPr>
        <p:spPr>
          <a:xfrm>
            <a:off x="5148064" y="1412776"/>
            <a:ext cx="3581127" cy="4464496"/>
          </a:xfrm>
        </p:spPr>
        <p:txBody>
          <a:bodyPr>
            <a:normAutofit fontScale="92500" lnSpcReduction="20000"/>
          </a:bodyPr>
          <a:lstStyle/>
          <a:p>
            <a:r>
              <a:rPr lang="hr-HR" dirty="0" smtClean="0"/>
              <a:t>On </a:t>
            </a:r>
            <a:r>
              <a:rPr lang="hr-HR" dirty="0" err="1"/>
              <a:t>P</a:t>
            </a:r>
            <a:r>
              <a:rPr lang="hr-HR" dirty="0" err="1" smtClean="0"/>
              <a:t>alm</a:t>
            </a:r>
            <a:r>
              <a:rPr lang="hr-HR" dirty="0" smtClean="0"/>
              <a:t> </a:t>
            </a:r>
            <a:r>
              <a:rPr lang="hr-HR" dirty="0" err="1" smtClean="0"/>
              <a:t>Sunday</a:t>
            </a:r>
            <a:r>
              <a:rPr lang="hr-HR" dirty="0" smtClean="0"/>
              <a:t> </a:t>
            </a:r>
            <a:r>
              <a:rPr lang="en-US" dirty="0" smtClean="0"/>
              <a:t>morning </a:t>
            </a:r>
            <a:r>
              <a:rPr lang="en-US" dirty="0"/>
              <a:t>girls </a:t>
            </a:r>
            <a:r>
              <a:rPr lang="en-US" dirty="0" smtClean="0"/>
              <a:t>are </a:t>
            </a:r>
            <a:r>
              <a:rPr lang="en-US" dirty="0"/>
              <a:t>tending their faces in water with flowers to be beautiful all year </a:t>
            </a:r>
            <a:r>
              <a:rPr lang="en-US" dirty="0" smtClean="0"/>
              <a:t>round</a:t>
            </a:r>
            <a:endParaRPr lang="hr-HR" dirty="0" smtClean="0"/>
          </a:p>
          <a:p>
            <a:r>
              <a:rPr lang="en-US" dirty="0" smtClean="0"/>
              <a:t>Since </a:t>
            </a:r>
            <a:r>
              <a:rPr lang="en-US" dirty="0"/>
              <a:t>palms are scarce in Croatia, olive or rosemary branches are an acceptable </a:t>
            </a:r>
            <a:r>
              <a:rPr lang="en-US" dirty="0" smtClean="0"/>
              <a:t>substitute</a:t>
            </a:r>
            <a:endParaRPr lang="hr-HR" dirty="0" smtClean="0"/>
          </a:p>
          <a:p>
            <a:r>
              <a:rPr lang="en-US" dirty="0" smtClean="0"/>
              <a:t>The </a:t>
            </a:r>
            <a:r>
              <a:rPr lang="en-US" dirty="0"/>
              <a:t>branches are decorated with ribbons and flowers and woven into wreaths or crosses, known as </a:t>
            </a:r>
            <a:r>
              <a:rPr lang="en-US" i="1" dirty="0" err="1" smtClean="0"/>
              <a:t>poma</a:t>
            </a:r>
            <a:r>
              <a:rPr lang="en-US" dirty="0" smtClean="0"/>
              <a:t> </a:t>
            </a:r>
            <a:endParaRPr lang="hr-HR" dirty="0" smtClean="0"/>
          </a:p>
          <a:p>
            <a:r>
              <a:rPr lang="en-US" dirty="0" smtClean="0"/>
              <a:t>They </a:t>
            </a:r>
            <a:r>
              <a:rPr lang="en-US" dirty="0"/>
              <a:t>are taken to a church to be blessed. After the blessing, the </a:t>
            </a:r>
            <a:r>
              <a:rPr lang="en-US" i="1" dirty="0" err="1"/>
              <a:t>poma</a:t>
            </a:r>
            <a:r>
              <a:rPr lang="en-US" i="1" dirty="0"/>
              <a:t> </a:t>
            </a:r>
            <a:r>
              <a:rPr lang="en-US" dirty="0"/>
              <a:t>are hung around the house as protection against bad luck and evil </a:t>
            </a:r>
            <a:r>
              <a:rPr lang="en-US" dirty="0" smtClean="0"/>
              <a:t>spirits</a:t>
            </a:r>
            <a:endParaRPr lang="en-US" dirty="0"/>
          </a:p>
          <a:p>
            <a:endParaRPr lang="en-US" dirty="0"/>
          </a:p>
        </p:txBody>
      </p:sp>
      <p:pic>
        <p:nvPicPr>
          <p:cNvPr id="7" name="Rezervirano mjesto sadržaja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60" y="1412776"/>
            <a:ext cx="3468688" cy="183732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Rezervirano mjesto sadržaj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3" y="3645024"/>
            <a:ext cx="3470275" cy="2313516"/>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2101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chemeClr val="accent6">
                    <a:lumMod val="75000"/>
                  </a:schemeClr>
                </a:solidFill>
              </a:rPr>
              <a:t>GOOD FRIDAY - VELIKI PETAK</a:t>
            </a:r>
            <a:endParaRPr lang="en-US" dirty="0">
              <a:solidFill>
                <a:schemeClr val="accent6">
                  <a:lumMod val="75000"/>
                </a:schemeClr>
              </a:solidFill>
            </a:endParaRPr>
          </a:p>
        </p:txBody>
      </p:sp>
      <p:sp>
        <p:nvSpPr>
          <p:cNvPr id="3" name="Rezervirano mjesto sadržaja 2"/>
          <p:cNvSpPr>
            <a:spLocks noGrp="1"/>
          </p:cNvSpPr>
          <p:nvPr>
            <p:ph sz="half" idx="1"/>
          </p:nvPr>
        </p:nvSpPr>
        <p:spPr>
          <a:xfrm>
            <a:off x="611560" y="1628800"/>
            <a:ext cx="3869159" cy="4464495"/>
          </a:xfrm>
        </p:spPr>
        <p:txBody>
          <a:bodyPr>
            <a:normAutofit/>
          </a:bodyPr>
          <a:lstStyle/>
          <a:p>
            <a:r>
              <a:rPr lang="en-US" dirty="0"/>
              <a:t>Good Friday is a traditional fast and abstinence and most eaten </a:t>
            </a:r>
            <a:r>
              <a:rPr lang="en-US" dirty="0" smtClean="0"/>
              <a:t>fish</a:t>
            </a:r>
            <a:endParaRPr lang="hr-HR" dirty="0" smtClean="0"/>
          </a:p>
          <a:p>
            <a:r>
              <a:rPr lang="en-US" dirty="0" smtClean="0"/>
              <a:t>In </a:t>
            </a:r>
            <a:r>
              <a:rPr lang="en-US" dirty="0"/>
              <a:t>the Croatian mainland are mostly eaten </a:t>
            </a:r>
            <a:r>
              <a:rPr lang="hr-HR" dirty="0" err="1" smtClean="0"/>
              <a:t>nuts</a:t>
            </a:r>
            <a:r>
              <a:rPr lang="en-US" dirty="0" smtClean="0"/>
              <a:t>, </a:t>
            </a:r>
            <a:r>
              <a:rPr lang="en-US" dirty="0"/>
              <a:t>dried fruits, </a:t>
            </a:r>
            <a:r>
              <a:rPr lang="en-US" dirty="0" smtClean="0"/>
              <a:t>compotes</a:t>
            </a:r>
            <a:endParaRPr lang="hr-HR" dirty="0" smtClean="0"/>
          </a:p>
          <a:p>
            <a:r>
              <a:rPr lang="en-US" dirty="0" smtClean="0"/>
              <a:t>At </a:t>
            </a:r>
            <a:r>
              <a:rPr lang="en-US" dirty="0"/>
              <a:t>the continental patterns and pike, in </a:t>
            </a:r>
            <a:r>
              <a:rPr lang="hr-HR" dirty="0" smtClean="0"/>
              <a:t>Istra </a:t>
            </a:r>
            <a:r>
              <a:rPr lang="en-US" dirty="0" smtClean="0"/>
              <a:t>and </a:t>
            </a:r>
            <a:r>
              <a:rPr lang="en-US" dirty="0"/>
              <a:t>Dalmatia coast saltwater fish and </a:t>
            </a:r>
            <a:r>
              <a:rPr lang="en-US" dirty="0" smtClean="0"/>
              <a:t>seafood</a:t>
            </a:r>
            <a:endParaRPr lang="hr-HR" dirty="0" smtClean="0"/>
          </a:p>
          <a:p>
            <a:r>
              <a:rPr lang="en-US" dirty="0" smtClean="0"/>
              <a:t>Strict </a:t>
            </a:r>
            <a:r>
              <a:rPr lang="en-US" dirty="0"/>
              <a:t>post means that once a day eats satisfied, while the other two meals are </a:t>
            </a:r>
            <a:r>
              <a:rPr lang="en-US" dirty="0" smtClean="0"/>
              <a:t>symbolic</a:t>
            </a:r>
            <a:endParaRPr lang="en-US" dirty="0"/>
          </a:p>
          <a:p>
            <a:endParaRPr lang="en-US" dirty="0"/>
          </a:p>
        </p:txBody>
      </p:sp>
      <p:pic>
        <p:nvPicPr>
          <p:cNvPr id="9" name="Rezervirano mjesto sadržaja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2348880"/>
            <a:ext cx="3470275" cy="2313516"/>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6251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chemeClr val="accent6">
                    <a:lumMod val="75000"/>
                  </a:schemeClr>
                </a:solidFill>
              </a:rPr>
              <a:t>A RABBIT NEST – GNIJEZDO ZA ZECA</a:t>
            </a:r>
            <a:endParaRPr lang="en-US" dirty="0">
              <a:solidFill>
                <a:schemeClr val="accent6">
                  <a:lumMod val="75000"/>
                </a:schemeClr>
              </a:solidFill>
            </a:endParaRPr>
          </a:p>
        </p:txBody>
      </p:sp>
      <p:sp>
        <p:nvSpPr>
          <p:cNvPr id="3" name="Rezervirano mjesto sadržaja 2"/>
          <p:cNvSpPr>
            <a:spLocks noGrp="1"/>
          </p:cNvSpPr>
          <p:nvPr>
            <p:ph sz="half" idx="1"/>
          </p:nvPr>
        </p:nvSpPr>
        <p:spPr/>
        <p:txBody>
          <a:bodyPr/>
          <a:lstStyle/>
          <a:p>
            <a:r>
              <a:rPr lang="hr-HR" dirty="0" smtClean="0"/>
              <a:t>I</a:t>
            </a:r>
            <a:r>
              <a:rPr lang="en-US" dirty="0" smtClean="0"/>
              <a:t>n </a:t>
            </a:r>
            <a:r>
              <a:rPr lang="hr-HR" dirty="0" smtClean="0"/>
              <a:t>S</a:t>
            </a:r>
            <a:r>
              <a:rPr lang="en-US" dirty="0" err="1" smtClean="0"/>
              <a:t>lavonia</a:t>
            </a:r>
            <a:r>
              <a:rPr lang="en-US" dirty="0" smtClean="0"/>
              <a:t> </a:t>
            </a:r>
            <a:r>
              <a:rPr lang="hr-HR" dirty="0" smtClean="0"/>
              <a:t>(</a:t>
            </a:r>
            <a:r>
              <a:rPr lang="hr-HR" dirty="0" err="1" smtClean="0"/>
              <a:t>east</a:t>
            </a:r>
            <a:r>
              <a:rPr lang="hr-HR" dirty="0" smtClean="0"/>
              <a:t> </a:t>
            </a:r>
            <a:r>
              <a:rPr lang="hr-HR" dirty="0" err="1" smtClean="0"/>
              <a:t>of</a:t>
            </a:r>
            <a:r>
              <a:rPr lang="hr-HR" dirty="0" smtClean="0"/>
              <a:t> Croatia)</a:t>
            </a:r>
            <a:r>
              <a:rPr lang="en-US" dirty="0" smtClean="0"/>
              <a:t>is </a:t>
            </a:r>
            <a:r>
              <a:rPr lang="en-US" dirty="0"/>
              <a:t>the custom that little children on Saturday make a nest for rabbits that will bring them gifts for the </a:t>
            </a:r>
            <a:r>
              <a:rPr lang="en-US" dirty="0" smtClean="0"/>
              <a:t>Easter</a:t>
            </a:r>
            <a:endParaRPr lang="hr-HR" dirty="0" smtClean="0"/>
          </a:p>
          <a:p>
            <a:r>
              <a:rPr lang="hr-HR" dirty="0" smtClean="0"/>
              <a:t>T</a:t>
            </a:r>
            <a:r>
              <a:rPr lang="en-US" dirty="0" smtClean="0"/>
              <a:t>hey </a:t>
            </a:r>
            <a:r>
              <a:rPr lang="en-US" dirty="0"/>
              <a:t>are mostly </a:t>
            </a:r>
            <a:r>
              <a:rPr lang="hr-HR" dirty="0" err="1" smtClean="0"/>
              <a:t>eggs</a:t>
            </a:r>
            <a:r>
              <a:rPr lang="hr-HR" dirty="0" smtClean="0"/>
              <a:t>, </a:t>
            </a:r>
            <a:r>
              <a:rPr lang="en-US" dirty="0" smtClean="0"/>
              <a:t>sweets </a:t>
            </a:r>
            <a:r>
              <a:rPr lang="en-US" dirty="0"/>
              <a:t>and a small </a:t>
            </a:r>
            <a:r>
              <a:rPr lang="en-US" dirty="0" smtClean="0"/>
              <a:t>toy</a:t>
            </a:r>
            <a:r>
              <a:rPr lang="hr-HR" dirty="0" smtClean="0"/>
              <a:t>s</a:t>
            </a:r>
            <a:endParaRPr lang="en-US" dirty="0"/>
          </a:p>
        </p:txBody>
      </p:sp>
      <p:pic>
        <p:nvPicPr>
          <p:cNvPr id="5" name="Rezervirano mjesto sadržaja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484784"/>
            <a:ext cx="3470275" cy="2328737"/>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365104"/>
            <a:ext cx="2651787" cy="198884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1837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chemeClr val="accent6">
                    <a:lumMod val="75000"/>
                  </a:schemeClr>
                </a:solidFill>
              </a:rPr>
              <a:t>EASTER EGGS - PISANICE</a:t>
            </a:r>
            <a:endParaRPr lang="en-US" dirty="0">
              <a:solidFill>
                <a:schemeClr val="accent6">
                  <a:lumMod val="75000"/>
                </a:schemeClr>
              </a:solidFill>
            </a:endParaRPr>
          </a:p>
        </p:txBody>
      </p:sp>
      <p:sp>
        <p:nvSpPr>
          <p:cNvPr id="3" name="Rezervirano mjesto sadržaja 2"/>
          <p:cNvSpPr>
            <a:spLocks noGrp="1"/>
          </p:cNvSpPr>
          <p:nvPr>
            <p:ph sz="half" idx="1"/>
          </p:nvPr>
        </p:nvSpPr>
        <p:spPr>
          <a:xfrm>
            <a:off x="755576" y="1844824"/>
            <a:ext cx="4320480" cy="4536503"/>
          </a:xfrm>
        </p:spPr>
        <p:txBody>
          <a:bodyPr>
            <a:normAutofit lnSpcReduction="10000"/>
          </a:bodyPr>
          <a:lstStyle/>
          <a:p>
            <a:r>
              <a:rPr lang="en-US" i="1" dirty="0" err="1"/>
              <a:t>Pisanice</a:t>
            </a:r>
            <a:r>
              <a:rPr lang="en-US" dirty="0"/>
              <a:t> (from the Croatian word for "colored") are brightly painted eggs, decorated in the different styles of the regions, following an old Slavic custom from pagan </a:t>
            </a:r>
            <a:r>
              <a:rPr lang="en-US" dirty="0" smtClean="0"/>
              <a:t>times </a:t>
            </a:r>
            <a:endParaRPr lang="hr-HR" dirty="0" smtClean="0"/>
          </a:p>
          <a:p>
            <a:r>
              <a:rPr lang="en-US" dirty="0" smtClean="0"/>
              <a:t>Before </a:t>
            </a:r>
            <a:r>
              <a:rPr lang="en-US" dirty="0"/>
              <a:t>paint became common, villagers used natural dyes made from plants and </a:t>
            </a:r>
            <a:r>
              <a:rPr lang="en-US" dirty="0" smtClean="0"/>
              <a:t>vegetables</a:t>
            </a:r>
            <a:endParaRPr lang="hr-HR" dirty="0"/>
          </a:p>
          <a:p>
            <a:r>
              <a:rPr lang="en-US" dirty="0"/>
              <a:t>The most common phrase put on </a:t>
            </a:r>
            <a:r>
              <a:rPr lang="en-US" i="1" dirty="0" err="1"/>
              <a:t>pisanice</a:t>
            </a:r>
            <a:r>
              <a:rPr lang="en-US" dirty="0"/>
              <a:t> is "</a:t>
            </a:r>
            <a:r>
              <a:rPr lang="en-US" dirty="0" err="1"/>
              <a:t>Sretan</a:t>
            </a:r>
            <a:r>
              <a:rPr lang="en-US" dirty="0"/>
              <a:t> </a:t>
            </a:r>
            <a:r>
              <a:rPr lang="en-US" dirty="0" err="1"/>
              <a:t>Uskrs</a:t>
            </a:r>
            <a:r>
              <a:rPr lang="en-US" dirty="0"/>
              <a:t>" or "Happy Easter." Other decorations are doves, crosses, flowers and wishes for health and </a:t>
            </a:r>
            <a:r>
              <a:rPr lang="en-US" dirty="0" smtClean="0"/>
              <a:t>happiness</a:t>
            </a:r>
            <a:endParaRPr lang="en-US" dirty="0"/>
          </a:p>
          <a:p>
            <a:endParaRPr lang="en-US" dirty="0"/>
          </a:p>
        </p:txBody>
      </p:sp>
      <p:pic>
        <p:nvPicPr>
          <p:cNvPr id="5" name="Rezervirano mjesto sadržaja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64088" y="1844824"/>
            <a:ext cx="3470275" cy="1735137"/>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861737"/>
            <a:ext cx="2448272" cy="1955359"/>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70220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chemeClr val="accent6">
                    <a:lumMod val="75000"/>
                  </a:schemeClr>
                </a:solidFill>
              </a:rPr>
              <a:t>EASTER BREAKFAST – USKRŠNJI DORUČAK</a:t>
            </a:r>
            <a:endParaRPr lang="en-US" dirty="0">
              <a:solidFill>
                <a:schemeClr val="accent6">
                  <a:lumMod val="75000"/>
                </a:schemeClr>
              </a:solidFill>
            </a:endParaRPr>
          </a:p>
        </p:txBody>
      </p:sp>
      <p:pic>
        <p:nvPicPr>
          <p:cNvPr id="5" name="Rezervirano mjesto sadržaja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1988840"/>
            <a:ext cx="3471863" cy="2058318"/>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zervirano mjesto sadržaja 3"/>
          <p:cNvSpPr>
            <a:spLocks noGrp="1"/>
          </p:cNvSpPr>
          <p:nvPr>
            <p:ph sz="half" idx="2"/>
          </p:nvPr>
        </p:nvSpPr>
        <p:spPr>
          <a:xfrm>
            <a:off x="4663280" y="1484784"/>
            <a:ext cx="3725143" cy="4376267"/>
          </a:xfrm>
        </p:spPr>
        <p:txBody>
          <a:bodyPr>
            <a:normAutofit/>
          </a:bodyPr>
          <a:lstStyle/>
          <a:p>
            <a:r>
              <a:rPr lang="en-US" dirty="0"/>
              <a:t>The faithful attend a </a:t>
            </a:r>
            <a:r>
              <a:rPr lang="hr-HR" dirty="0" err="1" smtClean="0"/>
              <a:t>early</a:t>
            </a:r>
            <a:r>
              <a:rPr lang="hr-HR" dirty="0" smtClean="0"/>
              <a:t> </a:t>
            </a:r>
            <a:r>
              <a:rPr lang="hr-HR" dirty="0" err="1" smtClean="0"/>
              <a:t>morning</a:t>
            </a:r>
            <a:r>
              <a:rPr lang="en-US" dirty="0" smtClean="0"/>
              <a:t> </a:t>
            </a:r>
            <a:r>
              <a:rPr lang="en-US" dirty="0"/>
              <a:t>Mass at which the foods in their baskets are blessed and eaten for breakfast on Easter </a:t>
            </a:r>
            <a:r>
              <a:rPr lang="en-US" dirty="0" smtClean="0"/>
              <a:t>morning</a:t>
            </a:r>
            <a:endParaRPr lang="hr-HR" dirty="0" smtClean="0"/>
          </a:p>
          <a:p>
            <a:r>
              <a:rPr lang="en-US" dirty="0" smtClean="0"/>
              <a:t>Traditional </a:t>
            </a:r>
            <a:r>
              <a:rPr lang="en-US" dirty="0"/>
              <a:t>Easter breakfast foods are </a:t>
            </a:r>
            <a:r>
              <a:rPr lang="hr-HR" dirty="0" err="1" smtClean="0"/>
              <a:t>eggs</a:t>
            </a:r>
            <a:r>
              <a:rPr lang="hr-HR" dirty="0" smtClean="0"/>
              <a:t>, </a:t>
            </a:r>
            <a:r>
              <a:rPr lang="en-US" dirty="0" smtClean="0"/>
              <a:t>ham </a:t>
            </a:r>
            <a:r>
              <a:rPr lang="en-US" dirty="0"/>
              <a:t>(which is sometimes baked in a bread) or roast lamb, along with raw radishes, spring onions, and horseradish (</a:t>
            </a:r>
            <a:r>
              <a:rPr lang="en-US" i="1" dirty="0" err="1"/>
              <a:t>hren</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293096"/>
            <a:ext cx="3048000" cy="228600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67792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675724"/>
            <a:ext cx="7592971" cy="924475"/>
          </a:xfrm>
        </p:spPr>
        <p:txBody>
          <a:bodyPr/>
          <a:lstStyle/>
          <a:p>
            <a:r>
              <a:rPr lang="en-US" dirty="0" smtClean="0">
                <a:solidFill>
                  <a:schemeClr val="accent6">
                    <a:lumMod val="75000"/>
                  </a:schemeClr>
                </a:solidFill>
              </a:rPr>
              <a:t>TRADITIONAL GAME ON EASTER DAY</a:t>
            </a:r>
            <a:r>
              <a:rPr lang="hr-HR" dirty="0" smtClean="0">
                <a:solidFill>
                  <a:schemeClr val="accent6">
                    <a:lumMod val="75000"/>
                  </a:schemeClr>
                </a:solidFill>
              </a:rPr>
              <a:t> – TUCANJE JAJA</a:t>
            </a:r>
            <a:r>
              <a:rPr lang="en-US" dirty="0"/>
              <a:t/>
            </a:r>
            <a:br>
              <a:rPr lang="en-US" dirty="0"/>
            </a:br>
            <a:endParaRPr lang="en-US" dirty="0"/>
          </a:p>
        </p:txBody>
      </p:sp>
      <p:sp>
        <p:nvSpPr>
          <p:cNvPr id="3" name="Rezervirano mjesto sadržaja 2"/>
          <p:cNvSpPr>
            <a:spLocks noGrp="1"/>
          </p:cNvSpPr>
          <p:nvPr>
            <p:ph sz="half" idx="1"/>
          </p:nvPr>
        </p:nvSpPr>
        <p:spPr>
          <a:xfrm>
            <a:off x="1009442" y="1809749"/>
            <a:ext cx="4426654" cy="4499571"/>
          </a:xfrm>
        </p:spPr>
        <p:txBody>
          <a:bodyPr>
            <a:normAutofit lnSpcReduction="10000"/>
          </a:bodyPr>
          <a:lstStyle/>
          <a:p>
            <a:r>
              <a:rPr lang="en-US" dirty="0"/>
              <a:t>On Easter day, a traditional game is played in which at least two people choose eggs and hold them vertically while one person lightly taps the end of the other egg with their end, to see whose will </a:t>
            </a:r>
            <a:r>
              <a:rPr lang="en-US" dirty="0" smtClean="0"/>
              <a:t>crack</a:t>
            </a:r>
            <a:endParaRPr lang="hr-HR" dirty="0" smtClean="0"/>
          </a:p>
          <a:p>
            <a:r>
              <a:rPr lang="en-US" dirty="0" smtClean="0"/>
              <a:t>Anyone </a:t>
            </a:r>
            <a:r>
              <a:rPr lang="en-US" dirty="0"/>
              <a:t>whose egg cracks must choose another and then tap the other person’s egg, and they continue until all the eggs have been used and cracked but the last </a:t>
            </a:r>
            <a:r>
              <a:rPr lang="en-US" dirty="0" smtClean="0"/>
              <a:t>one</a:t>
            </a:r>
            <a:endParaRPr lang="hr-HR" dirty="0" smtClean="0"/>
          </a:p>
          <a:p>
            <a:r>
              <a:rPr lang="en-US" dirty="0" smtClean="0"/>
              <a:t>Whoever </a:t>
            </a:r>
            <a:r>
              <a:rPr lang="en-US" dirty="0"/>
              <a:t>holds the strongest egg at the end and whose has not been cracked </a:t>
            </a:r>
            <a:r>
              <a:rPr lang="en-US" dirty="0" smtClean="0"/>
              <a:t>wins</a:t>
            </a:r>
            <a:endParaRPr lang="en-US" dirty="0"/>
          </a:p>
          <a:p>
            <a:endParaRPr lang="en-US" dirty="0"/>
          </a:p>
        </p:txBody>
      </p:sp>
      <p:pic>
        <p:nvPicPr>
          <p:cNvPr id="5" name="Rezervirano mjesto sadržaja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80112" y="1988840"/>
            <a:ext cx="3110693" cy="2070025"/>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2811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chemeClr val="accent6">
                    <a:lumMod val="75000"/>
                  </a:schemeClr>
                </a:solidFill>
              </a:rPr>
              <a:t>EASTER CAKES – USKRŠNJI KOLAČI</a:t>
            </a:r>
            <a:endParaRPr lang="en-US" dirty="0">
              <a:solidFill>
                <a:schemeClr val="accent6">
                  <a:lumMod val="75000"/>
                </a:schemeClr>
              </a:solidFill>
            </a:endParaRPr>
          </a:p>
        </p:txBody>
      </p:sp>
      <p:pic>
        <p:nvPicPr>
          <p:cNvPr id="5" name="Rezervirano mjesto sadržaja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9650" y="2533451"/>
            <a:ext cx="3471863" cy="2603897"/>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zervirano mjesto sadržaja 3"/>
          <p:cNvSpPr>
            <a:spLocks noGrp="1"/>
          </p:cNvSpPr>
          <p:nvPr>
            <p:ph sz="half" idx="2"/>
          </p:nvPr>
        </p:nvSpPr>
        <p:spPr/>
        <p:txBody>
          <a:bodyPr/>
          <a:lstStyle/>
          <a:p>
            <a:r>
              <a:rPr lang="hr-HR" dirty="0" smtClean="0"/>
              <a:t>T</a:t>
            </a:r>
            <a:r>
              <a:rPr lang="en-US" dirty="0" smtClean="0"/>
              <a:t>he </a:t>
            </a:r>
            <a:r>
              <a:rPr lang="en-US" dirty="0"/>
              <a:t>inevitable part of the celebration of any holiday in Croatia, and also in Easter, are </a:t>
            </a:r>
            <a:r>
              <a:rPr lang="en-US" dirty="0" smtClean="0"/>
              <a:t>cakes</a:t>
            </a:r>
            <a:endParaRPr lang="hr-HR" dirty="0" smtClean="0"/>
          </a:p>
          <a:p>
            <a:r>
              <a:rPr lang="en-US" dirty="0" smtClean="0"/>
              <a:t>Moth</a:t>
            </a:r>
            <a:r>
              <a:rPr lang="hr-HR" dirty="0" smtClean="0"/>
              <a:t>er</a:t>
            </a:r>
            <a:r>
              <a:rPr lang="en-US" dirty="0" smtClean="0"/>
              <a:t>s </a:t>
            </a:r>
            <a:r>
              <a:rPr lang="en-US" dirty="0"/>
              <a:t>make about a dozen types of cakes according to their grandmothers' traditional recipes</a:t>
            </a:r>
          </a:p>
        </p:txBody>
      </p:sp>
    </p:spTree>
    <p:extLst>
      <p:ext uri="{BB962C8B-B14F-4D97-AF65-F5344CB8AC3E}">
        <p14:creationId xmlns:p14="http://schemas.microsoft.com/office/powerpoint/2010/main" val="663123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TM02455596[[fn=Proljeće]]</Template>
  <TotalTime>71</TotalTime>
  <Words>413</Words>
  <Application>Microsoft Office PowerPoint</Application>
  <PresentationFormat>Prikaz na zaslonu (4:3)</PresentationFormat>
  <Paragraphs>35</Paragraphs>
  <Slides>10</Slides>
  <Notes>0</Notes>
  <HiddenSlides>0</HiddenSlides>
  <MMClips>0</MMClips>
  <ScaleCrop>false</ScaleCrop>
  <HeadingPairs>
    <vt:vector size="4" baseType="variant">
      <vt:variant>
        <vt:lpstr>Tema</vt:lpstr>
      </vt:variant>
      <vt:variant>
        <vt:i4>1</vt:i4>
      </vt:variant>
      <vt:variant>
        <vt:lpstr>Naslovi slajdova</vt:lpstr>
      </vt:variant>
      <vt:variant>
        <vt:i4>10</vt:i4>
      </vt:variant>
    </vt:vector>
  </HeadingPairs>
  <TitlesOfParts>
    <vt:vector size="11" baseType="lpstr">
      <vt:lpstr>Spring</vt:lpstr>
      <vt:lpstr>EASTER IN CROATIA</vt:lpstr>
      <vt:lpstr>EASTER - USKRS</vt:lpstr>
      <vt:lpstr>PALM SUNDAY - CVIJETNICA </vt:lpstr>
      <vt:lpstr>GOOD FRIDAY - VELIKI PETAK</vt:lpstr>
      <vt:lpstr>A RABBIT NEST – GNIJEZDO ZA ZECA</vt:lpstr>
      <vt:lpstr>EASTER EGGS - PISANICE</vt:lpstr>
      <vt:lpstr>EASTER BREAKFAST – USKRŠNJI DORUČAK</vt:lpstr>
      <vt:lpstr>TRADITIONAL GAME ON EASTER DAY – TUCANJE JAJA </vt:lpstr>
      <vt:lpstr>EASTER CAKES – USKRŠNJI KOLAČI</vt:lpstr>
      <vt:lpstr>Sretan Uskrs!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IN CROATIA</dc:title>
  <dc:creator>korisnik</dc:creator>
  <cp:lastModifiedBy>korisnik</cp:lastModifiedBy>
  <cp:revision>14</cp:revision>
  <dcterms:created xsi:type="dcterms:W3CDTF">2019-01-31T10:34:29Z</dcterms:created>
  <dcterms:modified xsi:type="dcterms:W3CDTF">2019-02-04T08:04:47Z</dcterms:modified>
</cp:coreProperties>
</file>